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96A4E7-FAAF-40B4-A19B-6CD485B53C09}" type="datetimeFigureOut">
              <a:rPr lang="en-US" smtClean="0"/>
              <a:t>3/23/2010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4A370-D60D-4795-A99F-FAA79FCB61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Formation of Species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Section 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Postzygotic</a:t>
            </a:r>
            <a:r>
              <a:rPr lang="en-US" dirty="0" smtClean="0"/>
              <a:t> 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3581400" cy="4525963"/>
          </a:xfrm>
        </p:spPr>
        <p:txBody>
          <a:bodyPr/>
          <a:lstStyle/>
          <a:p>
            <a:r>
              <a:rPr lang="en-US" dirty="0" smtClean="0"/>
              <a:t>Offspring our not healthy (sterile).</a:t>
            </a:r>
          </a:p>
          <a:p>
            <a:r>
              <a:rPr lang="en-US" dirty="0" smtClean="0"/>
              <a:t>Zygote dies after fertilization.</a:t>
            </a:r>
          </a:p>
          <a:p>
            <a:r>
              <a:rPr lang="en-US" dirty="0" smtClean="0"/>
              <a:t>Offspring die quickly.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1" y="2081582"/>
            <a:ext cx="5562600" cy="4166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Rates of Speciation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Speciation sometimes requires millions of years but some can form more rapidly.</a:t>
            </a:r>
          </a:p>
          <a:p>
            <a:r>
              <a:rPr lang="en-US" b="1" dirty="0" smtClean="0"/>
              <a:t>Punctuated</a:t>
            </a:r>
            <a:r>
              <a:rPr lang="en-US" dirty="0" smtClean="0"/>
              <a:t> </a:t>
            </a:r>
            <a:r>
              <a:rPr lang="en-US" b="1" dirty="0" smtClean="0"/>
              <a:t>equilibrium</a:t>
            </a:r>
            <a:r>
              <a:rPr lang="en-US" dirty="0" smtClean="0"/>
              <a:t> – sudden shift or change; species arise quickly or die quickly.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657600"/>
            <a:ext cx="4236294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</a:p>
          <a:p>
            <a:r>
              <a:rPr lang="en-US" dirty="0" smtClean="0"/>
              <a:t>Pg. 312</a:t>
            </a:r>
          </a:p>
          <a:p>
            <a:r>
              <a:rPr lang="en-US" dirty="0" smtClean="0"/>
              <a:t>1-6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Concept of Species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648200" cy="4525963"/>
          </a:xfrm>
        </p:spPr>
        <p:txBody>
          <a:bodyPr/>
          <a:lstStyle/>
          <a:p>
            <a:r>
              <a:rPr lang="en-US" b="1" dirty="0" smtClean="0"/>
              <a:t>Speciation</a:t>
            </a:r>
            <a:r>
              <a:rPr lang="en-US" dirty="0" smtClean="0"/>
              <a:t> – species formation.  </a:t>
            </a:r>
          </a:p>
          <a:p>
            <a:r>
              <a:rPr lang="en-US" dirty="0" smtClean="0"/>
              <a:t>Existing species are changed versions of older species.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57800" y="1219200"/>
            <a:ext cx="3657600" cy="5205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Morphological Concept of Species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Morphology</a:t>
            </a:r>
            <a:r>
              <a:rPr lang="en-US" dirty="0" smtClean="0"/>
              <a:t> – internal and external structure and appearance of an organism.</a:t>
            </a:r>
          </a:p>
          <a:p>
            <a:pPr>
              <a:buNone/>
            </a:pPr>
            <a:r>
              <a:rPr lang="en-US" dirty="0" smtClean="0"/>
              <a:t>CONCEPT:</a:t>
            </a:r>
          </a:p>
          <a:p>
            <a:r>
              <a:rPr lang="en-US" dirty="0" smtClean="0"/>
              <a:t>Species is defined according to their morphology.</a:t>
            </a:r>
          </a:p>
          <a:p>
            <a:pPr>
              <a:buNone/>
            </a:pPr>
            <a:r>
              <a:rPr lang="en-US" dirty="0" smtClean="0"/>
              <a:t>PROBLEM:</a:t>
            </a:r>
          </a:p>
          <a:p>
            <a:pPr>
              <a:buNone/>
            </a:pPr>
            <a:r>
              <a:rPr lang="en-US" dirty="0" smtClean="0"/>
              <a:t>-phenotype</a:t>
            </a:r>
          </a:p>
          <a:p>
            <a:pPr>
              <a:buNone/>
            </a:pPr>
            <a:r>
              <a:rPr lang="en-US" dirty="0" smtClean="0"/>
              <a:t> differences among</a:t>
            </a:r>
          </a:p>
          <a:p>
            <a:pPr>
              <a:buNone/>
            </a:pPr>
            <a:r>
              <a:rPr lang="en-US" dirty="0" smtClean="0"/>
              <a:t>species.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3886200"/>
            <a:ext cx="4452938" cy="234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Biological Species Concept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 by Ernst Mayer 1904</a:t>
            </a:r>
          </a:p>
          <a:p>
            <a:r>
              <a:rPr lang="en-US" dirty="0" smtClean="0"/>
              <a:t>A species is a population of organisms that can interbreed and produce healthy offspring.</a:t>
            </a:r>
          </a:p>
          <a:p>
            <a:r>
              <a:rPr lang="en-US" dirty="0" smtClean="0"/>
              <a:t>They cannot breed with other species.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Isolating Mechanisms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Speciation begins with isolation.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676400"/>
            <a:ext cx="23622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Geographic 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458200" cy="289559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Physical separation of members of a population</a:t>
            </a:r>
          </a:p>
          <a:p>
            <a:r>
              <a:rPr lang="en-US" dirty="0" smtClean="0"/>
              <a:t>Ex. Deep canyon, river, crying climate in a valley</a:t>
            </a:r>
          </a:p>
          <a:p>
            <a:r>
              <a:rPr lang="en-US" dirty="0" smtClean="0"/>
              <a:t>When the subpopulations become isolated, gene flow between them stops.</a:t>
            </a:r>
          </a:p>
          <a:p>
            <a:r>
              <a:rPr lang="en-US" dirty="0" smtClean="0"/>
              <a:t>Natural selection and genetic drift cause the two subpopulations to diverge, eventually making them incompatible for mating. (2 new species)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4267200"/>
            <a:ext cx="5373094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Pupfish</a:t>
            </a:r>
          </a:p>
          <a:p>
            <a:r>
              <a:rPr lang="en-US" dirty="0" smtClean="0"/>
              <a:t>Death valley has many ponds.</a:t>
            </a:r>
          </a:p>
          <a:p>
            <a:r>
              <a:rPr lang="en-US" dirty="0" smtClean="0"/>
              <a:t>Each pond has a different species of fish that lives only in that pond.</a:t>
            </a:r>
          </a:p>
          <a:p>
            <a:r>
              <a:rPr lang="en-US" dirty="0" smtClean="0"/>
              <a:t>Why did this happen? The valley was covered by a lake during the last ice age.  </a:t>
            </a:r>
          </a:p>
          <a:p>
            <a:r>
              <a:rPr lang="en-US" dirty="0" smtClean="0"/>
              <a:t>The ponds formed when the ice age ended.</a:t>
            </a:r>
          </a:p>
          <a:p>
            <a:r>
              <a:rPr lang="en-US" dirty="0" smtClean="0"/>
              <a:t>Fish species became isolated and the environments of each pond differed enough that the separate populations of fish diverged.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Reproductive 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Results from barriers to successful breeding between population groups in the same area.</a:t>
            </a:r>
          </a:p>
          <a:p>
            <a:pPr>
              <a:buNone/>
            </a:pPr>
            <a:r>
              <a:rPr lang="en-US" dirty="0" smtClean="0"/>
              <a:t>Two types of Reproductive Isolation:</a:t>
            </a:r>
          </a:p>
          <a:p>
            <a:pPr marL="514350" indent="-514350">
              <a:buAutoNum type="arabicPeriod"/>
            </a:pPr>
            <a:r>
              <a:rPr lang="en-US" b="1" dirty="0" err="1" smtClean="0"/>
              <a:t>Prezygotic</a:t>
            </a:r>
            <a:r>
              <a:rPr lang="en-US" dirty="0" smtClean="0"/>
              <a:t> </a:t>
            </a:r>
            <a:r>
              <a:rPr lang="en-US" b="1" dirty="0" smtClean="0"/>
              <a:t>isolation-</a:t>
            </a:r>
            <a:r>
              <a:rPr lang="en-US" dirty="0" smtClean="0"/>
              <a:t> occurs before fertilization</a:t>
            </a:r>
          </a:p>
          <a:p>
            <a:pPr marL="514350" indent="-514350">
              <a:buAutoNum type="arabicPeriod"/>
            </a:pPr>
            <a:r>
              <a:rPr lang="en-US" b="1" dirty="0" err="1" smtClean="0"/>
              <a:t>Postzygotic</a:t>
            </a:r>
            <a:r>
              <a:rPr lang="en-US" dirty="0" smtClean="0"/>
              <a:t> </a:t>
            </a:r>
            <a:r>
              <a:rPr lang="en-US" b="1" dirty="0" smtClean="0"/>
              <a:t>isolation-</a:t>
            </a:r>
            <a:r>
              <a:rPr lang="en-US" dirty="0" smtClean="0"/>
              <a:t> occurs after fertilization.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Prezygotic</a:t>
            </a:r>
            <a:r>
              <a:rPr lang="en-US" dirty="0" smtClean="0"/>
              <a:t> Isolation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Mating calls that are not recognized by the mate.</a:t>
            </a:r>
          </a:p>
          <a:p>
            <a:r>
              <a:rPr lang="en-US" dirty="0" smtClean="0"/>
              <a:t>Difference in mating seasons.</a:t>
            </a:r>
          </a:p>
          <a:p>
            <a:r>
              <a:rPr lang="en-US" dirty="0" smtClean="0"/>
              <a:t>Mechanical Isolation – difference in anatomy not allowing them to mate.</a:t>
            </a:r>
          </a:p>
          <a:p>
            <a:endParaRPr lang="en-US" dirty="0"/>
          </a:p>
          <a:p>
            <a:r>
              <a:rPr lang="en-US" dirty="0" smtClean="0"/>
              <a:t>Ex. Wood frog and leopard frog, mating calls and mating times differ so they do not mate in the wild.  </a:t>
            </a:r>
          </a:p>
          <a:p>
            <a:r>
              <a:rPr lang="en-US" dirty="0" smtClean="0"/>
              <a:t>They do mate in captivity.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367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Formation of Species</vt:lpstr>
      <vt:lpstr>The Concept of Species</vt:lpstr>
      <vt:lpstr>Morphological Concept of Species</vt:lpstr>
      <vt:lpstr>Biological Species Concept</vt:lpstr>
      <vt:lpstr>Isolating Mechanisms</vt:lpstr>
      <vt:lpstr>Geographic Isolation</vt:lpstr>
      <vt:lpstr>Example</vt:lpstr>
      <vt:lpstr>Reproductive Isolation</vt:lpstr>
      <vt:lpstr>Prezygotic Isolation</vt:lpstr>
      <vt:lpstr>Postzygotic Isolation</vt:lpstr>
      <vt:lpstr>Rates of Speciation</vt:lpstr>
      <vt:lpstr>Slide 12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Formation of Species</dc:title>
  <dc:creator>Student</dc:creator>
  <cp:lastModifiedBy>Student</cp:lastModifiedBy>
  <cp:revision>2</cp:revision>
  <dcterms:created xsi:type="dcterms:W3CDTF">2010-03-23T12:01:05Z</dcterms:created>
  <dcterms:modified xsi:type="dcterms:W3CDTF">2010-03-23T15:46:28Z</dcterms:modified>
</cp:coreProperties>
</file>